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  <p:sldId id="270" r:id="rId12"/>
    <p:sldId id="269" r:id="rId13"/>
    <p:sldId id="268" r:id="rId14"/>
    <p:sldId id="267" r:id="rId15"/>
    <p:sldId id="266" r:id="rId16"/>
  </p:sldIdLst>
  <p:sldSz cx="6858000" cy="9906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A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3B9B35-3A71-436F-8C6A-6C7698E08182}" v="1611" dt="2025-09-17T11:16:33.5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82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82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AF7">
            <a:alpha val="5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корзина, контейнер, Контейнер для отходов, Локализация отходов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F6875171-B65B-B2D7-64AE-DEB3CAFEB3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84" y="138113"/>
            <a:ext cx="6634275" cy="9629775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1CB58585-EDAA-F786-A903-9FDD552B5BCF}"/>
              </a:ext>
            </a:extLst>
          </p:cNvPr>
          <p:cNvSpPr/>
          <p:nvPr/>
        </p:nvSpPr>
        <p:spPr>
          <a:xfrm>
            <a:off x="920644" y="475590"/>
            <a:ext cx="5000404" cy="142444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CD2125-A53D-9167-5C2E-BAB4F87561C5}"/>
              </a:ext>
            </a:extLst>
          </p:cNvPr>
          <p:cNvSpPr txBox="1"/>
          <p:nvPr/>
        </p:nvSpPr>
        <p:spPr>
          <a:xfrm>
            <a:off x="919607" y="389073"/>
            <a:ext cx="5307181" cy="16004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900" b="1" dirty="0">
                <a:solidFill>
                  <a:schemeClr val="accent1">
                    <a:lumMod val="49000"/>
                  </a:schemeClr>
                </a:solidFill>
                <a:latin typeface="Times New Roman"/>
                <a:cs typeface="Times New Roman"/>
              </a:rPr>
              <a:t>ПИЩЕВЫЕ</a:t>
            </a:r>
            <a:endParaRPr lang="ru-RU" sz="4900" dirty="0">
              <a:solidFill>
                <a:schemeClr val="accent1">
                  <a:lumMod val="49000"/>
                </a:schemeClr>
              </a:solidFill>
              <a:latin typeface="Aptos" panose="020B0004020202020204"/>
              <a:cs typeface="Times New Roman"/>
            </a:endParaRPr>
          </a:p>
          <a:p>
            <a:pPr algn="ctr"/>
            <a:r>
              <a:rPr lang="ru-RU" sz="4900" b="1" dirty="0">
                <a:solidFill>
                  <a:schemeClr val="accent1">
                    <a:lumMod val="49000"/>
                  </a:schemeClr>
                </a:solidFill>
                <a:latin typeface="Times New Roman"/>
                <a:cs typeface="Times New Roman"/>
              </a:rPr>
              <a:t>ОТХОДЫ</a:t>
            </a: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AF7">
            <a:alpha val="5200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83F20F-DF0D-CF7A-56BF-44FFAFE7F6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D999F559-B535-0AE9-5270-C13AFEF057C7}"/>
              </a:ext>
            </a:extLst>
          </p:cNvPr>
          <p:cNvSpPr/>
          <p:nvPr/>
        </p:nvSpPr>
        <p:spPr>
          <a:xfrm>
            <a:off x="466536" y="427015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D61B2AFB-5E4B-D817-F566-83F289609B48}"/>
              </a:ext>
            </a:extLst>
          </p:cNvPr>
          <p:cNvSpPr/>
          <p:nvPr/>
        </p:nvSpPr>
        <p:spPr>
          <a:xfrm>
            <a:off x="3810066" y="427014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6DEF04EF-46E5-EA78-432F-800AB93723F0}"/>
              </a:ext>
            </a:extLst>
          </p:cNvPr>
          <p:cNvSpPr/>
          <p:nvPr/>
        </p:nvSpPr>
        <p:spPr>
          <a:xfrm>
            <a:off x="465961" y="3545570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09E9BF65-4756-9430-FDC7-D31937FA8DB3}"/>
              </a:ext>
            </a:extLst>
          </p:cNvPr>
          <p:cNvSpPr/>
          <p:nvPr/>
        </p:nvSpPr>
        <p:spPr>
          <a:xfrm>
            <a:off x="3807189" y="3545569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BF49E275-21FE-E20C-6A04-D8B0262D9C26}"/>
              </a:ext>
            </a:extLst>
          </p:cNvPr>
          <p:cNvSpPr/>
          <p:nvPr/>
        </p:nvSpPr>
        <p:spPr>
          <a:xfrm>
            <a:off x="465981" y="6690331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8C8952BC-2D3D-09C6-EA86-F0DD4070967E}"/>
              </a:ext>
            </a:extLst>
          </p:cNvPr>
          <p:cNvSpPr/>
          <p:nvPr/>
        </p:nvSpPr>
        <p:spPr>
          <a:xfrm>
            <a:off x="3807083" y="6690330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4FD98F-5656-BDFF-53F0-C6703AA21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773" y="4164794"/>
            <a:ext cx="1521490" cy="1366762"/>
          </a:xfrm>
          <a:prstGeom prst="rect">
            <a:avLst/>
          </a:prstGeom>
        </p:spPr>
      </p:pic>
      <p:pic>
        <p:nvPicPr>
          <p:cNvPr id="5" name="Рисунок 4" descr="Изображение выглядит как Бежевый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8251D14-191E-0E25-276B-DF7F1B9F03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991" y="1064003"/>
            <a:ext cx="1639505" cy="10953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00633F-7061-8053-6343-10311BD69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250" y="3976637"/>
            <a:ext cx="1648987" cy="1716869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лин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AEB0BB2-642E-DF8D-BED9-992372B832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1480" y="7078512"/>
            <a:ext cx="1318948" cy="1619200"/>
          </a:xfrm>
          <a:prstGeom prst="rect">
            <a:avLst/>
          </a:prstGeom>
        </p:spPr>
      </p:pic>
      <p:pic>
        <p:nvPicPr>
          <p:cNvPr id="12" name="Рисунок 11" descr="Изображение выглядит как Бумажное изделие, бумаг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B7E87A38-8CDB-8BDD-5D96-0F1C8F72E1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3352" y="775910"/>
            <a:ext cx="1395204" cy="1750181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кружка, кофе, Одноразовый картонный стаканчик, посуд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075AD79-5EB7-BC4B-F578-990AA8C290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9672" y="7298871"/>
            <a:ext cx="1208145" cy="140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147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AF7">
            <a:alpha val="5200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DC700C-8C12-7080-3126-49C284DD4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587EB38-E630-49D4-7EC3-52132FA49C3F}"/>
              </a:ext>
            </a:extLst>
          </p:cNvPr>
          <p:cNvSpPr txBox="1"/>
          <p:nvPr/>
        </p:nvSpPr>
        <p:spPr>
          <a:xfrm>
            <a:off x="644586" y="114274"/>
            <a:ext cx="5267488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Проверь себя</a:t>
            </a:r>
          </a:p>
        </p:txBody>
      </p:sp>
      <p:pic>
        <p:nvPicPr>
          <p:cNvPr id="13" name="Рисунок 12" descr="Изображение выглядит как корзина, контейнер, Контейнер для отходов, Локализация отходов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40ED206-A3FA-FC7C-D07A-6B6512C53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578" y="3544938"/>
            <a:ext cx="1939889" cy="2829228"/>
          </a:xfrm>
          <a:prstGeom prst="rect">
            <a:avLst/>
          </a:prstGeom>
        </p:spPr>
      </p:pic>
      <p:sp>
        <p:nvSpPr>
          <p:cNvPr id="22" name="Овал 21">
            <a:extLst>
              <a:ext uri="{FF2B5EF4-FFF2-40B4-BE49-F238E27FC236}">
                <a16:creationId xmlns:a16="http://schemas.microsoft.com/office/drawing/2014/main" id="{13F41D20-47B3-293D-0C0C-F7C665127E8F}"/>
              </a:ext>
            </a:extLst>
          </p:cNvPr>
          <p:cNvSpPr/>
          <p:nvPr/>
        </p:nvSpPr>
        <p:spPr>
          <a:xfrm>
            <a:off x="204280" y="898730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85337BAE-3366-B41F-2A88-9F52F6EDE8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50" y="1420108"/>
            <a:ext cx="1398532" cy="579715"/>
          </a:xfrm>
          <a:prstGeom prst="rect">
            <a:avLst/>
          </a:prstGeom>
        </p:spPr>
      </p:pic>
      <p:sp>
        <p:nvSpPr>
          <p:cNvPr id="45" name="Овал 44">
            <a:extLst>
              <a:ext uri="{FF2B5EF4-FFF2-40B4-BE49-F238E27FC236}">
                <a16:creationId xmlns:a16="http://schemas.microsoft.com/office/drawing/2014/main" id="{582D3326-638C-3F93-B608-A0908798B12C}"/>
              </a:ext>
            </a:extLst>
          </p:cNvPr>
          <p:cNvSpPr/>
          <p:nvPr/>
        </p:nvSpPr>
        <p:spPr>
          <a:xfrm>
            <a:off x="2406975" y="898729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>
            <a:extLst>
              <a:ext uri="{FF2B5EF4-FFF2-40B4-BE49-F238E27FC236}">
                <a16:creationId xmlns:a16="http://schemas.microsoft.com/office/drawing/2014/main" id="{6D114095-3EB2-4FD2-3EC0-077D2BAF28F7}"/>
              </a:ext>
            </a:extLst>
          </p:cNvPr>
          <p:cNvSpPr/>
          <p:nvPr/>
        </p:nvSpPr>
        <p:spPr>
          <a:xfrm>
            <a:off x="4662273" y="898729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>
            <a:extLst>
              <a:ext uri="{FF2B5EF4-FFF2-40B4-BE49-F238E27FC236}">
                <a16:creationId xmlns:a16="http://schemas.microsoft.com/office/drawing/2014/main" id="{097A8B65-4906-31AB-657C-0637558F17EE}"/>
              </a:ext>
            </a:extLst>
          </p:cNvPr>
          <p:cNvSpPr/>
          <p:nvPr/>
        </p:nvSpPr>
        <p:spPr>
          <a:xfrm>
            <a:off x="203811" y="2969030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>
            <a:extLst>
              <a:ext uri="{FF2B5EF4-FFF2-40B4-BE49-F238E27FC236}">
                <a16:creationId xmlns:a16="http://schemas.microsoft.com/office/drawing/2014/main" id="{C2BB6139-70C5-724B-6738-B8742BECD888}"/>
              </a:ext>
            </a:extLst>
          </p:cNvPr>
          <p:cNvSpPr/>
          <p:nvPr/>
        </p:nvSpPr>
        <p:spPr>
          <a:xfrm>
            <a:off x="4793189" y="2969031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>
            <a:extLst>
              <a:ext uri="{FF2B5EF4-FFF2-40B4-BE49-F238E27FC236}">
                <a16:creationId xmlns:a16="http://schemas.microsoft.com/office/drawing/2014/main" id="{D36149FE-0568-C063-880C-513EF9D4BC08}"/>
              </a:ext>
            </a:extLst>
          </p:cNvPr>
          <p:cNvSpPr/>
          <p:nvPr/>
        </p:nvSpPr>
        <p:spPr>
          <a:xfrm>
            <a:off x="203599" y="5131055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>
            <a:extLst>
              <a:ext uri="{FF2B5EF4-FFF2-40B4-BE49-F238E27FC236}">
                <a16:creationId xmlns:a16="http://schemas.microsoft.com/office/drawing/2014/main" id="{D18550ED-55C7-A3D9-81F5-A4A3E8C17319}"/>
              </a:ext>
            </a:extLst>
          </p:cNvPr>
          <p:cNvSpPr/>
          <p:nvPr/>
        </p:nvSpPr>
        <p:spPr>
          <a:xfrm>
            <a:off x="4789560" y="5131054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>
            <a:extLst>
              <a:ext uri="{FF2B5EF4-FFF2-40B4-BE49-F238E27FC236}">
                <a16:creationId xmlns:a16="http://schemas.microsoft.com/office/drawing/2014/main" id="{A9A60A17-6B5D-7051-16DE-220A4330604A}"/>
              </a:ext>
            </a:extLst>
          </p:cNvPr>
          <p:cNvSpPr/>
          <p:nvPr/>
        </p:nvSpPr>
        <p:spPr>
          <a:xfrm>
            <a:off x="199970" y="7450315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id="{4359B302-B414-F825-46A3-C07FE04DDF46}"/>
              </a:ext>
            </a:extLst>
          </p:cNvPr>
          <p:cNvSpPr/>
          <p:nvPr/>
        </p:nvSpPr>
        <p:spPr>
          <a:xfrm>
            <a:off x="2560170" y="7450316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>
            <a:extLst>
              <a:ext uri="{FF2B5EF4-FFF2-40B4-BE49-F238E27FC236}">
                <a16:creationId xmlns:a16="http://schemas.microsoft.com/office/drawing/2014/main" id="{26987FE5-9DB1-AD11-5C5A-7B92690CBDEF}"/>
              </a:ext>
            </a:extLst>
          </p:cNvPr>
          <p:cNvSpPr/>
          <p:nvPr/>
        </p:nvSpPr>
        <p:spPr>
          <a:xfrm>
            <a:off x="4789242" y="7450316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4" name="Рисунок 53" descr="Изображение выглядит как графическая встав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99D2D54-7EA5-D4E2-06A2-B6BF65D81D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1498" y="1132038"/>
            <a:ext cx="905340" cy="1142749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3F205510-85F5-CACE-8305-1E9707E194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611" y="7671707"/>
            <a:ext cx="1398532" cy="1048658"/>
          </a:xfrm>
          <a:prstGeom prst="rect">
            <a:avLst/>
          </a:prstGeom>
        </p:spPr>
      </p:pic>
      <p:pic>
        <p:nvPicPr>
          <p:cNvPr id="56" name="Рисунок 55" descr="Изображение выглядит как рождественская елка, творческий подход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7176C32-752F-05B1-B6B2-A61636E28A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1646" y="2980821"/>
            <a:ext cx="711219" cy="1480962"/>
          </a:xfrm>
          <a:prstGeom prst="rect">
            <a:avLst/>
          </a:prstGeom>
        </p:spPr>
      </p:pic>
      <p:pic>
        <p:nvPicPr>
          <p:cNvPr id="57" name="Рисунок 56" descr="Изображение выглядит как банан, фрукт, еда, Планта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B245140A-545B-BEFC-0DA3-8FE5714C20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91387" y="7677705"/>
            <a:ext cx="951738" cy="1128385"/>
          </a:xfrm>
          <a:prstGeom prst="rect">
            <a:avLst/>
          </a:prstGeom>
        </p:spPr>
      </p:pic>
      <p:pic>
        <p:nvPicPr>
          <p:cNvPr id="58" name="Рисунок 57" descr="Изображение выглядит как овощи, перец, тыква, искусств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57A0F47-C195-BBB3-D1D1-9878BEA638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2916" y="5377466"/>
            <a:ext cx="1336599" cy="1116542"/>
          </a:xfrm>
          <a:prstGeom prst="rect">
            <a:avLst/>
          </a:prstGeom>
        </p:spPr>
      </p:pic>
      <p:pic>
        <p:nvPicPr>
          <p:cNvPr id="59" name="Рисунок 58" descr="Изображение выглядит как Графика, графическая вставка, искусств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1329808-B086-BE78-8330-058BA631195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31900" y="1178580"/>
            <a:ext cx="1057599" cy="1062768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2281CE2C-84CC-7358-97E4-664482E3E9A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50924" y="5426327"/>
            <a:ext cx="819552" cy="1084339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969FEE1B-386C-D678-9C72-3E3503304EE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5876" y="3101043"/>
            <a:ext cx="1108034" cy="1384653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CC3D7677-70B8-DBB8-7C96-FD18C911D62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69259" y="7830129"/>
            <a:ext cx="1111413" cy="109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784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AF7">
            <a:alpha val="5200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C6BB2C-213B-C58A-BA52-E058A78D0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DF2BE0D-6925-715D-4354-0AA7185FAD4B}"/>
              </a:ext>
            </a:extLst>
          </p:cNvPr>
          <p:cNvSpPr txBox="1"/>
          <p:nvPr/>
        </p:nvSpPr>
        <p:spPr>
          <a:xfrm>
            <a:off x="644586" y="114274"/>
            <a:ext cx="5267488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Проверь себя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32FBEAC9-911B-A1BF-1166-3C49ACDBEA2C}"/>
              </a:ext>
            </a:extLst>
          </p:cNvPr>
          <p:cNvSpPr/>
          <p:nvPr/>
        </p:nvSpPr>
        <p:spPr>
          <a:xfrm>
            <a:off x="204280" y="898730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>
            <a:extLst>
              <a:ext uri="{FF2B5EF4-FFF2-40B4-BE49-F238E27FC236}">
                <a16:creationId xmlns:a16="http://schemas.microsoft.com/office/drawing/2014/main" id="{3D698125-2260-3421-E094-AFD019AF808A}"/>
              </a:ext>
            </a:extLst>
          </p:cNvPr>
          <p:cNvSpPr/>
          <p:nvPr/>
        </p:nvSpPr>
        <p:spPr>
          <a:xfrm>
            <a:off x="2406975" y="898729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>
            <a:extLst>
              <a:ext uri="{FF2B5EF4-FFF2-40B4-BE49-F238E27FC236}">
                <a16:creationId xmlns:a16="http://schemas.microsoft.com/office/drawing/2014/main" id="{A1878AFB-4E2E-DF32-85EA-BF08FF5913C3}"/>
              </a:ext>
            </a:extLst>
          </p:cNvPr>
          <p:cNvSpPr/>
          <p:nvPr/>
        </p:nvSpPr>
        <p:spPr>
          <a:xfrm>
            <a:off x="4662273" y="898729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>
            <a:extLst>
              <a:ext uri="{FF2B5EF4-FFF2-40B4-BE49-F238E27FC236}">
                <a16:creationId xmlns:a16="http://schemas.microsoft.com/office/drawing/2014/main" id="{AF8FE870-0669-2A3A-41C7-1EFF6AE6402F}"/>
              </a:ext>
            </a:extLst>
          </p:cNvPr>
          <p:cNvSpPr/>
          <p:nvPr/>
        </p:nvSpPr>
        <p:spPr>
          <a:xfrm>
            <a:off x="203811" y="2969030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>
            <a:extLst>
              <a:ext uri="{FF2B5EF4-FFF2-40B4-BE49-F238E27FC236}">
                <a16:creationId xmlns:a16="http://schemas.microsoft.com/office/drawing/2014/main" id="{FEDB37CF-B783-0C77-D0AF-FAD9F9B2E1B5}"/>
              </a:ext>
            </a:extLst>
          </p:cNvPr>
          <p:cNvSpPr/>
          <p:nvPr/>
        </p:nvSpPr>
        <p:spPr>
          <a:xfrm>
            <a:off x="4793189" y="2969031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>
            <a:extLst>
              <a:ext uri="{FF2B5EF4-FFF2-40B4-BE49-F238E27FC236}">
                <a16:creationId xmlns:a16="http://schemas.microsoft.com/office/drawing/2014/main" id="{6BF3079D-87FC-6C50-1F07-8BFDC1E188A5}"/>
              </a:ext>
            </a:extLst>
          </p:cNvPr>
          <p:cNvSpPr/>
          <p:nvPr/>
        </p:nvSpPr>
        <p:spPr>
          <a:xfrm>
            <a:off x="203599" y="5131055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>
            <a:extLst>
              <a:ext uri="{FF2B5EF4-FFF2-40B4-BE49-F238E27FC236}">
                <a16:creationId xmlns:a16="http://schemas.microsoft.com/office/drawing/2014/main" id="{5F1560EB-E3D7-6355-F5E0-081ACC350F59}"/>
              </a:ext>
            </a:extLst>
          </p:cNvPr>
          <p:cNvSpPr/>
          <p:nvPr/>
        </p:nvSpPr>
        <p:spPr>
          <a:xfrm>
            <a:off x="4789560" y="5131054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>
            <a:extLst>
              <a:ext uri="{FF2B5EF4-FFF2-40B4-BE49-F238E27FC236}">
                <a16:creationId xmlns:a16="http://schemas.microsoft.com/office/drawing/2014/main" id="{FDC26F49-8A21-4381-88EC-73DB8545F7A9}"/>
              </a:ext>
            </a:extLst>
          </p:cNvPr>
          <p:cNvSpPr/>
          <p:nvPr/>
        </p:nvSpPr>
        <p:spPr>
          <a:xfrm>
            <a:off x="199970" y="7450315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id="{35586EA1-301D-D829-963A-92F7E0A44A95}"/>
              </a:ext>
            </a:extLst>
          </p:cNvPr>
          <p:cNvSpPr/>
          <p:nvPr/>
        </p:nvSpPr>
        <p:spPr>
          <a:xfrm>
            <a:off x="2560170" y="7450316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>
            <a:extLst>
              <a:ext uri="{FF2B5EF4-FFF2-40B4-BE49-F238E27FC236}">
                <a16:creationId xmlns:a16="http://schemas.microsoft.com/office/drawing/2014/main" id="{9C469FE7-EED8-22F0-92B7-A9C88246017C}"/>
              </a:ext>
            </a:extLst>
          </p:cNvPr>
          <p:cNvSpPr/>
          <p:nvPr/>
        </p:nvSpPr>
        <p:spPr>
          <a:xfrm>
            <a:off x="4789242" y="7450316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Изображение выглядит как контейнер, Контейнер для отходов, корзина, Локализация отходов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A73A573-E77A-E0B0-C8CC-1FD92EDDE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1415" y="3507972"/>
            <a:ext cx="2140213" cy="289005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76D4B6-3692-008A-FEB5-826C0D167C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438" y="3167794"/>
            <a:ext cx="1267556" cy="125115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4E66C74-B26E-1475-D48C-C56F6CB840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5542" y="1055890"/>
            <a:ext cx="1030365" cy="1334357"/>
          </a:xfrm>
          <a:prstGeom prst="rect">
            <a:avLst/>
          </a:prstGeom>
        </p:spPr>
      </p:pic>
      <p:pic>
        <p:nvPicPr>
          <p:cNvPr id="6" name="Рисунок 5" descr="Изображение выглядит как белый, зарисовка, искусство, черно-белый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1845BE9-76E8-320C-4125-DDD5205FD0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3625" y="3172632"/>
            <a:ext cx="687264" cy="1149754"/>
          </a:xfrm>
          <a:prstGeom prst="rect">
            <a:avLst/>
          </a:prstGeom>
        </p:spPr>
      </p:pic>
      <p:pic>
        <p:nvPicPr>
          <p:cNvPr id="7" name="Рисунок 6" descr="Изображение выглядит как аксессуар, зрелище, очки, защитные очки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6332A42-0408-64D7-BB45-88274EEB26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177" y="5458531"/>
            <a:ext cx="1148077" cy="980622"/>
          </a:xfrm>
          <a:prstGeom prst="rect">
            <a:avLst/>
          </a:prstGeom>
        </p:spPr>
      </p:pic>
      <p:pic>
        <p:nvPicPr>
          <p:cNvPr id="8" name="Рисунок 7" descr="Изображение выглядит как круг, овальный, зерка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1A79A68-53F2-5515-718D-7BCADCFFD7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2360" y="1005820"/>
            <a:ext cx="887536" cy="1434496"/>
          </a:xfrm>
          <a:prstGeom prst="rect">
            <a:avLst/>
          </a:prstGeom>
        </p:spPr>
      </p:pic>
      <p:pic>
        <p:nvPicPr>
          <p:cNvPr id="10" name="Рисунок 9" descr="Изображение выглядит как бутылка, Банка Мейсона, крышка, Контейнеры для хранения продуктов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F43A3C9D-42BC-3F66-3DB1-24C68373818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9867" y="7665886"/>
            <a:ext cx="715810" cy="1204434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ваза, контейнер, стек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B73C994-3443-F5C7-C42C-9C6529844FA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30624" y="5453692"/>
            <a:ext cx="781474" cy="1147536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Симметрия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F49825F-6261-8A7D-0A20-CB084C6960B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87189" y="7681333"/>
            <a:ext cx="1088666" cy="1160438"/>
          </a:xfrm>
          <a:prstGeom prst="rect">
            <a:avLst/>
          </a:prstGeom>
        </p:spPr>
      </p:pic>
      <p:pic>
        <p:nvPicPr>
          <p:cNvPr id="14" name="Рисунок 13" descr="Изображение выглядит как ваза, сосуд, мерный стакан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FE99D061-89D6-4D59-E80D-3CA9D17C61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-420000">
            <a:off x="5126771" y="7590873"/>
            <a:ext cx="1069754" cy="1330829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круг, увеличительное стекло, зерка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7EF902C-A558-AB9A-2B3C-62981C52A4E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3063" y="1288016"/>
            <a:ext cx="936306" cy="87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68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AF7">
            <a:alpha val="5200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43D5E1-8296-35FB-9AA7-4D298817A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F8CA4A6-F9BE-3159-F94B-B9AB59A9BA7B}"/>
              </a:ext>
            </a:extLst>
          </p:cNvPr>
          <p:cNvSpPr txBox="1"/>
          <p:nvPr/>
        </p:nvSpPr>
        <p:spPr>
          <a:xfrm>
            <a:off x="644586" y="114274"/>
            <a:ext cx="5267488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Проверь себя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3D87B298-28E0-DFC7-8F1A-690005814B70}"/>
              </a:ext>
            </a:extLst>
          </p:cNvPr>
          <p:cNvSpPr/>
          <p:nvPr/>
        </p:nvSpPr>
        <p:spPr>
          <a:xfrm>
            <a:off x="204280" y="898730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>
            <a:extLst>
              <a:ext uri="{FF2B5EF4-FFF2-40B4-BE49-F238E27FC236}">
                <a16:creationId xmlns:a16="http://schemas.microsoft.com/office/drawing/2014/main" id="{507AA7EB-9E5A-2830-0B7A-E7FE63A95B9F}"/>
              </a:ext>
            </a:extLst>
          </p:cNvPr>
          <p:cNvSpPr/>
          <p:nvPr/>
        </p:nvSpPr>
        <p:spPr>
          <a:xfrm>
            <a:off x="2406975" y="898729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>
            <a:extLst>
              <a:ext uri="{FF2B5EF4-FFF2-40B4-BE49-F238E27FC236}">
                <a16:creationId xmlns:a16="http://schemas.microsoft.com/office/drawing/2014/main" id="{68402F12-3B47-9953-3237-6674D3301533}"/>
              </a:ext>
            </a:extLst>
          </p:cNvPr>
          <p:cNvSpPr/>
          <p:nvPr/>
        </p:nvSpPr>
        <p:spPr>
          <a:xfrm>
            <a:off x="4662273" y="898729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>
            <a:extLst>
              <a:ext uri="{FF2B5EF4-FFF2-40B4-BE49-F238E27FC236}">
                <a16:creationId xmlns:a16="http://schemas.microsoft.com/office/drawing/2014/main" id="{D989567D-9201-CBEF-DDD7-1355B0395524}"/>
              </a:ext>
            </a:extLst>
          </p:cNvPr>
          <p:cNvSpPr/>
          <p:nvPr/>
        </p:nvSpPr>
        <p:spPr>
          <a:xfrm>
            <a:off x="203811" y="2969030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>
            <a:extLst>
              <a:ext uri="{FF2B5EF4-FFF2-40B4-BE49-F238E27FC236}">
                <a16:creationId xmlns:a16="http://schemas.microsoft.com/office/drawing/2014/main" id="{9A18A0F4-EBFE-CDF1-E6F8-FF84DB09D89E}"/>
              </a:ext>
            </a:extLst>
          </p:cNvPr>
          <p:cNvSpPr/>
          <p:nvPr/>
        </p:nvSpPr>
        <p:spPr>
          <a:xfrm>
            <a:off x="4793189" y="2969031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>
            <a:extLst>
              <a:ext uri="{FF2B5EF4-FFF2-40B4-BE49-F238E27FC236}">
                <a16:creationId xmlns:a16="http://schemas.microsoft.com/office/drawing/2014/main" id="{B6A9661E-5BDD-FBBC-85B8-D92978A5013B}"/>
              </a:ext>
            </a:extLst>
          </p:cNvPr>
          <p:cNvSpPr/>
          <p:nvPr/>
        </p:nvSpPr>
        <p:spPr>
          <a:xfrm>
            <a:off x="203599" y="5131055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>
            <a:extLst>
              <a:ext uri="{FF2B5EF4-FFF2-40B4-BE49-F238E27FC236}">
                <a16:creationId xmlns:a16="http://schemas.microsoft.com/office/drawing/2014/main" id="{7754B927-99AB-BC2D-249C-C4E7BE067BC9}"/>
              </a:ext>
            </a:extLst>
          </p:cNvPr>
          <p:cNvSpPr/>
          <p:nvPr/>
        </p:nvSpPr>
        <p:spPr>
          <a:xfrm>
            <a:off x="4789560" y="5131054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>
            <a:extLst>
              <a:ext uri="{FF2B5EF4-FFF2-40B4-BE49-F238E27FC236}">
                <a16:creationId xmlns:a16="http://schemas.microsoft.com/office/drawing/2014/main" id="{6EEC2B08-0FD5-409B-76AC-CEF81485CE08}"/>
              </a:ext>
            </a:extLst>
          </p:cNvPr>
          <p:cNvSpPr/>
          <p:nvPr/>
        </p:nvSpPr>
        <p:spPr>
          <a:xfrm>
            <a:off x="199970" y="7450315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id="{00B98070-4F05-3443-AA10-1A1EC73FB814}"/>
              </a:ext>
            </a:extLst>
          </p:cNvPr>
          <p:cNvSpPr/>
          <p:nvPr/>
        </p:nvSpPr>
        <p:spPr>
          <a:xfrm>
            <a:off x="2560170" y="7450316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>
            <a:extLst>
              <a:ext uri="{FF2B5EF4-FFF2-40B4-BE49-F238E27FC236}">
                <a16:creationId xmlns:a16="http://schemas.microsoft.com/office/drawing/2014/main" id="{296CA88A-E334-3A63-6502-75165CCDEFDA}"/>
              </a:ext>
            </a:extLst>
          </p:cNvPr>
          <p:cNvSpPr/>
          <p:nvPr/>
        </p:nvSpPr>
        <p:spPr>
          <a:xfrm>
            <a:off x="4789242" y="7450316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Изображение выглядит как корзина, контейнер, Контейнер для отходов, Локализация отходов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511CE9F-FCBE-5411-8C59-35C0F34807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2900" y="3269772"/>
            <a:ext cx="2097243" cy="3130601"/>
          </a:xfrm>
          <a:prstGeom prst="rect">
            <a:avLst/>
          </a:prstGeom>
        </p:spPr>
      </p:pic>
      <p:pic>
        <p:nvPicPr>
          <p:cNvPr id="4" name="Рисунок 3" descr="Изображение выглядит как бутылка, Пластиковая бутылка, бутылка с водой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9956282-FF9B-74D9-6606-C680AF7A51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201" y="3141763"/>
            <a:ext cx="487141" cy="1342522"/>
          </a:xfrm>
          <a:prstGeom prst="rect">
            <a:avLst/>
          </a:prstGeom>
        </p:spPr>
      </p:pic>
      <p:pic>
        <p:nvPicPr>
          <p:cNvPr id="5" name="Рисунок 4" descr="Изображение выглядит как аксессуар, мешок, искусств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5318607-48D0-9F36-2D1A-73120114BC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9596" y="1127327"/>
            <a:ext cx="873062" cy="116527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F7AED9-3404-2CAB-107F-E50C6D3CE4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6610" y="5425244"/>
            <a:ext cx="1161290" cy="1138918"/>
          </a:xfrm>
          <a:prstGeom prst="rect">
            <a:avLst/>
          </a:prstGeom>
        </p:spPr>
      </p:pic>
      <p:pic>
        <p:nvPicPr>
          <p:cNvPr id="7" name="Рисунок 6" descr="Изображение выглядит как рука, перчатки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9C8DA3A-06C7-01A7-E295-AB605012E8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4242" y="7681282"/>
            <a:ext cx="1033946" cy="114743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DE47DF3-DC97-F0F7-ECE4-80DCFF2E9F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9234" y="3225044"/>
            <a:ext cx="1016042" cy="1162857"/>
          </a:xfrm>
          <a:prstGeom prst="rect">
            <a:avLst/>
          </a:prstGeom>
        </p:spPr>
      </p:pic>
      <p:pic>
        <p:nvPicPr>
          <p:cNvPr id="10" name="Рисунок 9" descr="Изображение выглядит как Пищевой краситель, Товары для праздников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77A027E-04E8-2394-F208-FE7B9D773B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3141" y="1093989"/>
            <a:ext cx="1086347" cy="1218848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Цвет электр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1C84EE7-1462-C2E2-DA11-BB206D6C0F4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107" y="5557308"/>
            <a:ext cx="1163813" cy="1005820"/>
          </a:xfrm>
          <a:prstGeom prst="rect">
            <a:avLst/>
          </a:prstGeom>
        </p:spPr>
      </p:pic>
      <p:pic>
        <p:nvPicPr>
          <p:cNvPr id="12" name="Рисунок 11" descr="Изображение выглядит как ложка, посуда, Кухонная утварь, столовое серебр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B67CDFA-5638-E638-3827-4DA45E1DFC4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04880" y="7844316"/>
            <a:ext cx="1266396" cy="847574"/>
          </a:xfrm>
          <a:prstGeom prst="rect">
            <a:avLst/>
          </a:prstGeom>
        </p:spPr>
      </p:pic>
      <p:pic>
        <p:nvPicPr>
          <p:cNvPr id="14" name="Рисунок 13" descr="Изображение выглядит как безалкогольный напито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7E8EA4C-FC4C-96A8-6CBC-6F80679565B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89076" y="7678963"/>
            <a:ext cx="743245" cy="1152073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апельсин, искусств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60A7FE5-7902-47E6-B467-874EF7CF2E6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44133" y="1170189"/>
            <a:ext cx="1060070" cy="105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92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AF7">
            <a:alpha val="5200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78244A-18CA-8EBA-64D1-C2096CFB48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F448E5B-CA87-9688-7CAC-8AC1B55E7C61}"/>
              </a:ext>
            </a:extLst>
          </p:cNvPr>
          <p:cNvSpPr txBox="1"/>
          <p:nvPr/>
        </p:nvSpPr>
        <p:spPr>
          <a:xfrm>
            <a:off x="644586" y="114274"/>
            <a:ext cx="5267488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Проверь себя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C092953B-71E3-7999-BD41-95ED79A4AD30}"/>
              </a:ext>
            </a:extLst>
          </p:cNvPr>
          <p:cNvSpPr/>
          <p:nvPr/>
        </p:nvSpPr>
        <p:spPr>
          <a:xfrm>
            <a:off x="204280" y="898730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>
            <a:extLst>
              <a:ext uri="{FF2B5EF4-FFF2-40B4-BE49-F238E27FC236}">
                <a16:creationId xmlns:a16="http://schemas.microsoft.com/office/drawing/2014/main" id="{D34ED711-1E58-37F4-5927-2D24957FA58D}"/>
              </a:ext>
            </a:extLst>
          </p:cNvPr>
          <p:cNvSpPr/>
          <p:nvPr/>
        </p:nvSpPr>
        <p:spPr>
          <a:xfrm>
            <a:off x="2406975" y="898729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>
            <a:extLst>
              <a:ext uri="{FF2B5EF4-FFF2-40B4-BE49-F238E27FC236}">
                <a16:creationId xmlns:a16="http://schemas.microsoft.com/office/drawing/2014/main" id="{5BCF74AB-F389-7D12-3299-91260299BEDC}"/>
              </a:ext>
            </a:extLst>
          </p:cNvPr>
          <p:cNvSpPr/>
          <p:nvPr/>
        </p:nvSpPr>
        <p:spPr>
          <a:xfrm>
            <a:off x="4662273" y="898729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>
            <a:extLst>
              <a:ext uri="{FF2B5EF4-FFF2-40B4-BE49-F238E27FC236}">
                <a16:creationId xmlns:a16="http://schemas.microsoft.com/office/drawing/2014/main" id="{F74EE149-9650-6127-CADE-F05766018CCA}"/>
              </a:ext>
            </a:extLst>
          </p:cNvPr>
          <p:cNvSpPr/>
          <p:nvPr/>
        </p:nvSpPr>
        <p:spPr>
          <a:xfrm>
            <a:off x="203811" y="2969030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>
            <a:extLst>
              <a:ext uri="{FF2B5EF4-FFF2-40B4-BE49-F238E27FC236}">
                <a16:creationId xmlns:a16="http://schemas.microsoft.com/office/drawing/2014/main" id="{D0D8458D-F441-9C06-3403-CF4D803D4022}"/>
              </a:ext>
            </a:extLst>
          </p:cNvPr>
          <p:cNvSpPr/>
          <p:nvPr/>
        </p:nvSpPr>
        <p:spPr>
          <a:xfrm>
            <a:off x="4793189" y="2969031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>
            <a:extLst>
              <a:ext uri="{FF2B5EF4-FFF2-40B4-BE49-F238E27FC236}">
                <a16:creationId xmlns:a16="http://schemas.microsoft.com/office/drawing/2014/main" id="{BA80AEE8-F19E-D7D1-EADC-2FAA41040248}"/>
              </a:ext>
            </a:extLst>
          </p:cNvPr>
          <p:cNvSpPr/>
          <p:nvPr/>
        </p:nvSpPr>
        <p:spPr>
          <a:xfrm>
            <a:off x="203599" y="5131055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>
            <a:extLst>
              <a:ext uri="{FF2B5EF4-FFF2-40B4-BE49-F238E27FC236}">
                <a16:creationId xmlns:a16="http://schemas.microsoft.com/office/drawing/2014/main" id="{B4503522-0F0A-802E-7F8A-DE98B589E83E}"/>
              </a:ext>
            </a:extLst>
          </p:cNvPr>
          <p:cNvSpPr/>
          <p:nvPr/>
        </p:nvSpPr>
        <p:spPr>
          <a:xfrm>
            <a:off x="4789560" y="5131054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>
            <a:extLst>
              <a:ext uri="{FF2B5EF4-FFF2-40B4-BE49-F238E27FC236}">
                <a16:creationId xmlns:a16="http://schemas.microsoft.com/office/drawing/2014/main" id="{A8AE172B-E2F7-F17A-B348-B224BCD8D84B}"/>
              </a:ext>
            </a:extLst>
          </p:cNvPr>
          <p:cNvSpPr/>
          <p:nvPr/>
        </p:nvSpPr>
        <p:spPr>
          <a:xfrm>
            <a:off x="199970" y="7450315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id="{4E8CDAAB-CF27-5FA8-2C56-8A827862529A}"/>
              </a:ext>
            </a:extLst>
          </p:cNvPr>
          <p:cNvSpPr/>
          <p:nvPr/>
        </p:nvSpPr>
        <p:spPr>
          <a:xfrm>
            <a:off x="2560170" y="7450316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>
            <a:extLst>
              <a:ext uri="{FF2B5EF4-FFF2-40B4-BE49-F238E27FC236}">
                <a16:creationId xmlns:a16="http://schemas.microsoft.com/office/drawing/2014/main" id="{E34E8E12-101C-A0BB-288A-610679C5BCA1}"/>
              </a:ext>
            </a:extLst>
          </p:cNvPr>
          <p:cNvSpPr/>
          <p:nvPr/>
        </p:nvSpPr>
        <p:spPr>
          <a:xfrm>
            <a:off x="4789242" y="7450316"/>
            <a:ext cx="1745353" cy="162893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5" name="Рисунок 64" descr="Изображение выглядит как корзина, контейнер, Контейнер для отходов, Локализация отходов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965CFCC-A4EA-0763-43F3-8187F0EF9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383" y="3412697"/>
            <a:ext cx="2066277" cy="3067503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D0F09ECF-5758-B844-DED6-83148B76E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7994" y="1151063"/>
            <a:ext cx="1285460" cy="1104699"/>
          </a:xfrm>
          <a:prstGeom prst="rect">
            <a:avLst/>
          </a:prstGeom>
        </p:spPr>
      </p:pic>
      <p:pic>
        <p:nvPicPr>
          <p:cNvPr id="67" name="Рисунок 66" descr="Изображение выглядит как Бежевый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ED3AAF0-D453-8D33-C24C-ABC97D1D39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155" y="5519082"/>
            <a:ext cx="1259234" cy="833312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070E283D-C68A-CFB1-AB42-55595FBA9C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0447" y="1159454"/>
            <a:ext cx="1098249" cy="1087917"/>
          </a:xfrm>
          <a:prstGeom prst="rect">
            <a:avLst/>
          </a:prstGeom>
        </p:spPr>
      </p:pic>
      <p:pic>
        <p:nvPicPr>
          <p:cNvPr id="69" name="Рисунок 68" descr="Изображение выглядит как лин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3F72DCA-C893-24DA-2EF4-C5D4BBACE1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2845" y="7641948"/>
            <a:ext cx="1017353" cy="1239208"/>
          </a:xfrm>
          <a:prstGeom prst="rect">
            <a:avLst/>
          </a:prstGeom>
        </p:spPr>
      </p:pic>
      <p:pic>
        <p:nvPicPr>
          <p:cNvPr id="70" name="Рисунок 69" descr="Изображение выглядит как Бумажное изделие, бумаг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6723D66-A6C3-7594-8332-2A208ED11E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524" y="1064179"/>
            <a:ext cx="1067384" cy="1278468"/>
          </a:xfrm>
          <a:prstGeom prst="rect">
            <a:avLst/>
          </a:prstGeom>
        </p:spPr>
      </p:pic>
      <p:pic>
        <p:nvPicPr>
          <p:cNvPr id="71" name="Рисунок 70" descr="Изображение выглядит как кружка, кофе, Одноразовый картонный стаканчик, посуд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EABD1EE-8972-01B8-E75B-2B3C77BCB1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74644" y="5398911"/>
            <a:ext cx="972114" cy="1165377"/>
          </a:xfrm>
          <a:prstGeom prst="rect">
            <a:avLst/>
          </a:prstGeom>
        </p:spPr>
      </p:pic>
      <p:pic>
        <p:nvPicPr>
          <p:cNvPr id="72" name="Рисунок 71" descr="Изображение выглядит как полотенце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272DD0F-EF9F-4094-797B-30B01E6B441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3109" y="7795533"/>
            <a:ext cx="1396211" cy="932039"/>
          </a:xfrm>
          <a:prstGeom prst="rect">
            <a:avLst/>
          </a:prstGeom>
        </p:spPr>
      </p:pic>
      <p:pic>
        <p:nvPicPr>
          <p:cNvPr id="73" name="Рисунок 72" descr="Изображение выглядит как бумага, Бумажное изделие, конверт, канцтовары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E1032E9-592A-D435-CEEF-E27AFF1FCCC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03279" y="7843183"/>
            <a:ext cx="1167293" cy="889152"/>
          </a:xfrm>
          <a:prstGeom prst="rect">
            <a:avLst/>
          </a:prstGeom>
        </p:spPr>
      </p:pic>
      <p:pic>
        <p:nvPicPr>
          <p:cNvPr id="74" name="Рисунок 73" descr="Изображение выглядит как ноутбук, короб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1300EB6-4758-DF77-4277-7BEFFA5110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06784" y="3277382"/>
            <a:ext cx="1094719" cy="1110595"/>
          </a:xfrm>
          <a:prstGeom prst="rect">
            <a:avLst/>
          </a:prstGeom>
        </p:spPr>
      </p:pic>
      <p:pic>
        <p:nvPicPr>
          <p:cNvPr id="75" name="Рисунок 74" descr="Изображение выглядит как Торт на день рождения, пирог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B1E829D-F456-798D-B46C-D74E28C355E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7314" y="3184752"/>
            <a:ext cx="960917" cy="120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245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AF7">
            <a:alpha val="5200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45845C-1452-E2E6-2A9A-155303AD2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55901EF9-7EF3-817B-017D-0787E7A0DDCF}"/>
              </a:ext>
            </a:extLst>
          </p:cNvPr>
          <p:cNvSpPr txBox="1"/>
          <p:nvPr/>
        </p:nvSpPr>
        <p:spPr>
          <a:xfrm>
            <a:off x="1065226" y="248000"/>
            <a:ext cx="4718482" cy="123155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E07962-6BC3-83B5-04B3-AD2031CC73F8}"/>
              </a:ext>
            </a:extLst>
          </p:cNvPr>
          <p:cNvSpPr txBox="1"/>
          <p:nvPr/>
        </p:nvSpPr>
        <p:spPr>
          <a:xfrm>
            <a:off x="788827" y="245305"/>
            <a:ext cx="5267488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Дидактическая игра</a:t>
            </a:r>
          </a:p>
          <a:p>
            <a:pPr algn="ctr"/>
            <a:r>
              <a:rPr lang="ru-RU"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"Сортировка мусора"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E382569-CEED-87E8-C0A1-8E653627F8C2}"/>
              </a:ext>
            </a:extLst>
          </p:cNvPr>
          <p:cNvSpPr txBox="1"/>
          <p:nvPr/>
        </p:nvSpPr>
        <p:spPr>
          <a:xfrm>
            <a:off x="232231" y="1373953"/>
            <a:ext cx="6380338" cy="784830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>
                <a:latin typeface="Times New Roman"/>
                <a:cs typeface="Times New Roman"/>
              </a:rPr>
              <a:t>Цель</a:t>
            </a:r>
            <a:r>
              <a:rPr lang="ru-RU" sz="2400" b="1" dirty="0">
                <a:latin typeface="Times New Roman"/>
                <a:ea typeface="+mn-lt"/>
                <a:cs typeface="+mn-lt"/>
              </a:rPr>
              <a:t>: </a:t>
            </a:r>
            <a:r>
              <a:rPr lang="ru-RU" sz="2400" dirty="0">
                <a:latin typeface="Times New Roman"/>
                <a:ea typeface="+mn-lt"/>
                <a:cs typeface="+mn-lt"/>
              </a:rPr>
              <a:t>формирование у детей осознанного отношения к проблеме загрязнения окружающей среды через практическое освоение навыков раздельного сбора и утилизации бытовых отходов.</a:t>
            </a:r>
          </a:p>
          <a:p>
            <a:endParaRPr lang="ru-RU" sz="2400" b="1" dirty="0">
              <a:latin typeface="Times New Roman"/>
              <a:ea typeface="+mn-lt"/>
              <a:cs typeface="+mn-lt"/>
            </a:endParaRPr>
          </a:p>
          <a:p>
            <a:r>
              <a:rPr lang="ru-RU" sz="2400" b="1" dirty="0">
                <a:latin typeface="Times New Roman"/>
                <a:ea typeface="+mn-lt"/>
                <a:cs typeface="+mn-lt"/>
              </a:rPr>
              <a:t>Задачи:</a:t>
            </a:r>
          </a:p>
          <a:p>
            <a:pPr marL="342900" indent="-342900">
              <a:buAutoNum type="arabicPeriod"/>
            </a:pPr>
            <a:r>
              <a:rPr lang="ru-RU" sz="2400">
                <a:latin typeface="Times New Roman"/>
                <a:ea typeface="+mn-lt"/>
                <a:cs typeface="+mn-lt"/>
              </a:rPr>
              <a:t>Обучить распознавать разные типы отходов;</a:t>
            </a:r>
            <a:endParaRPr lang="ru-RU" sz="2400" dirty="0">
              <a:latin typeface="Times New Roman"/>
              <a:ea typeface="+mn-lt"/>
              <a:cs typeface="+mn-lt"/>
            </a:endParaRPr>
          </a:p>
          <a:p>
            <a:pPr marL="342900" indent="-342900">
              <a:buAutoNum type="arabicPeriod"/>
            </a:pPr>
            <a:r>
              <a:rPr lang="ru-RU" sz="2400" dirty="0">
                <a:latin typeface="Times New Roman"/>
                <a:ea typeface="+mn-lt"/>
                <a:cs typeface="+mn-lt"/>
              </a:rPr>
              <a:t>Развивать внимание, память и логическое мышление </a:t>
            </a:r>
            <a:r>
              <a:rPr lang="ru-RU" sz="2400">
                <a:latin typeface="Times New Roman"/>
                <a:ea typeface="+mn-lt"/>
                <a:cs typeface="+mn-lt"/>
              </a:rPr>
              <a:t>через игровые задания;</a:t>
            </a:r>
            <a:endParaRPr lang="ru-RU" sz="2400" dirty="0">
              <a:latin typeface="Times New Roman"/>
              <a:ea typeface="+mn-lt"/>
              <a:cs typeface="+mn-lt"/>
            </a:endParaRPr>
          </a:p>
          <a:p>
            <a:pPr marL="342900" indent="-342900">
              <a:buAutoNum type="arabicPeriod"/>
            </a:pPr>
            <a:r>
              <a:rPr lang="ru-RU" sz="2400" dirty="0">
                <a:latin typeface="Times New Roman"/>
                <a:ea typeface="+mn-lt"/>
                <a:cs typeface="+mn-lt"/>
              </a:rPr>
              <a:t>Формировать навыки ответственного поведения и экологической культуры с детства;</a:t>
            </a:r>
          </a:p>
          <a:p>
            <a:pPr marL="342900" indent="-342900">
              <a:buAutoNum type="arabicPeriod"/>
            </a:pPr>
            <a:r>
              <a:rPr lang="ru-RU" sz="2400" dirty="0">
                <a:latin typeface="Times New Roman"/>
                <a:ea typeface="+mn-lt"/>
                <a:cs typeface="+mn-lt"/>
              </a:rPr>
              <a:t>Мотивировать детей заботиться о природе и объяснять важность переработки мусора.</a:t>
            </a:r>
          </a:p>
          <a:p>
            <a:endParaRPr lang="ru-RU" sz="2400" b="1" dirty="0">
              <a:latin typeface="Times New Roman"/>
              <a:ea typeface="+mn-lt"/>
              <a:cs typeface="+mn-lt"/>
            </a:endParaRPr>
          </a:p>
          <a:p>
            <a:r>
              <a:rPr lang="ru-RU" sz="2400" b="1" dirty="0">
                <a:latin typeface="Times New Roman"/>
                <a:ea typeface="+mn-lt"/>
                <a:cs typeface="+mn-lt"/>
              </a:rPr>
              <a:t>Правила игры:</a:t>
            </a:r>
          </a:p>
          <a:p>
            <a:r>
              <a:rPr lang="ru-RU" sz="2400" dirty="0">
                <a:latin typeface="Times New Roman"/>
                <a:ea typeface="+mn-lt"/>
                <a:cs typeface="+mn-lt"/>
              </a:rPr>
              <a:t>Детям будет предложено помочь разложить мусор по контейнерам "Бумага", "Пищевые отходы", "Пластик", "Стекло", используя карточки с изображением мусора.</a:t>
            </a:r>
          </a:p>
        </p:txBody>
      </p:sp>
    </p:spTree>
    <p:extLst>
      <p:ext uri="{BB962C8B-B14F-4D97-AF65-F5344CB8AC3E}">
        <p14:creationId xmlns:p14="http://schemas.microsoft.com/office/powerpoint/2010/main" val="3878056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AF7">
            <a:alpha val="5200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0BAEF0-2BD9-7358-523B-71A9B427C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контейнер, Контейнер для отходов, корзина, Локализация отходов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5D9581F-AF25-381A-4804-8B9F2DB45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76" y="219075"/>
            <a:ext cx="6519891" cy="9467850"/>
          </a:xfrm>
          <a:prstGeom prst="rect">
            <a:avLst/>
          </a:prstGeom>
        </p:spPr>
      </p:pic>
      <p:pic>
        <p:nvPicPr>
          <p:cNvPr id="6" name="Рисунок 5" descr="Изображение выглядит как контейнер, Контейнер для отходов, корзина, Локализация отходов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53D56C6-FF40-42F9-49FD-5BBD301F5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76" y="219075"/>
            <a:ext cx="6519891" cy="9467850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3B7A937E-9BC9-CF94-3EFA-119C6AC5D707}"/>
              </a:ext>
            </a:extLst>
          </p:cNvPr>
          <p:cNvSpPr/>
          <p:nvPr/>
        </p:nvSpPr>
        <p:spPr>
          <a:xfrm>
            <a:off x="920644" y="567312"/>
            <a:ext cx="5000404" cy="142444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27BEC4-DF58-64E8-532C-E209CD0353F2}"/>
              </a:ext>
            </a:extLst>
          </p:cNvPr>
          <p:cNvSpPr txBox="1"/>
          <p:nvPr/>
        </p:nvSpPr>
        <p:spPr>
          <a:xfrm>
            <a:off x="775366" y="860787"/>
            <a:ext cx="5307181" cy="8463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900" b="1" dirty="0">
                <a:solidFill>
                  <a:srgbClr val="C00000"/>
                </a:solidFill>
                <a:latin typeface="Times New Roman"/>
                <a:cs typeface="Times New Roman"/>
              </a:rPr>
              <a:t>СТЕКЛО</a:t>
            </a:r>
          </a:p>
        </p:txBody>
      </p:sp>
    </p:spTree>
    <p:extLst>
      <p:ext uri="{BB962C8B-B14F-4D97-AF65-F5344CB8AC3E}">
        <p14:creationId xmlns:p14="http://schemas.microsoft.com/office/powerpoint/2010/main" val="1328260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AF7">
            <a:alpha val="5200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CC6091-F386-F243-8717-6BADA27C3D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корзина, контейнер, Контейнер для отходов, Локализация отходов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8F58132-EDB5-2384-4B29-8646FDCE58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84" y="138113"/>
            <a:ext cx="6634275" cy="9629775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03B8959D-73F6-7BDA-1F77-2BC2D826A589}"/>
              </a:ext>
            </a:extLst>
          </p:cNvPr>
          <p:cNvSpPr/>
          <p:nvPr/>
        </p:nvSpPr>
        <p:spPr>
          <a:xfrm>
            <a:off x="920644" y="475590"/>
            <a:ext cx="5000404" cy="142444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18B8C0-E0BF-E56E-9E0A-BB699487BB7F}"/>
              </a:ext>
            </a:extLst>
          </p:cNvPr>
          <p:cNvSpPr txBox="1"/>
          <p:nvPr/>
        </p:nvSpPr>
        <p:spPr>
          <a:xfrm>
            <a:off x="775366" y="769065"/>
            <a:ext cx="5307181" cy="8463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900" b="1" dirty="0">
                <a:solidFill>
                  <a:schemeClr val="accent2">
                    <a:lumMod val="76000"/>
                  </a:schemeClr>
                </a:solidFill>
                <a:latin typeface="Times New Roman"/>
                <a:cs typeface="Times New Roman"/>
              </a:rPr>
              <a:t>ПЛАСТИК</a:t>
            </a:r>
            <a:endParaRPr lang="ru-RU" sz="4900" dirty="0">
              <a:solidFill>
                <a:schemeClr val="accent2">
                  <a:lumMod val="76000"/>
                </a:schemeClr>
              </a:solidFill>
              <a:latin typeface="Aptos" panose="020B0004020202020204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33233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AF7">
            <a:alpha val="5200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DEC7AE-4FC5-F771-3761-3CB31F4157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корзина, контейнер, Контейнер для отходов, Локализация отходов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BBC7C4D6-082A-7A89-17CC-9C65A919D2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80" y="176213"/>
            <a:ext cx="6577083" cy="9553575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C3AA8F4-1B54-26BF-4E08-1FE989357737}"/>
              </a:ext>
            </a:extLst>
          </p:cNvPr>
          <p:cNvSpPr/>
          <p:nvPr/>
        </p:nvSpPr>
        <p:spPr>
          <a:xfrm>
            <a:off x="920644" y="475590"/>
            <a:ext cx="5000404" cy="142444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761A74-C937-BE74-5F82-E87AAEBCD041}"/>
              </a:ext>
            </a:extLst>
          </p:cNvPr>
          <p:cNvSpPr txBox="1"/>
          <p:nvPr/>
        </p:nvSpPr>
        <p:spPr>
          <a:xfrm>
            <a:off x="775366" y="769065"/>
            <a:ext cx="5307181" cy="8463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900" b="1" dirty="0">
                <a:solidFill>
                  <a:srgbClr val="002060"/>
                </a:solidFill>
                <a:latin typeface="Times New Roman"/>
                <a:cs typeface="Times New Roman"/>
              </a:rPr>
              <a:t>БУМАГА</a:t>
            </a:r>
          </a:p>
        </p:txBody>
      </p:sp>
    </p:spTree>
    <p:extLst>
      <p:ext uri="{BB962C8B-B14F-4D97-AF65-F5344CB8AC3E}">
        <p14:creationId xmlns:p14="http://schemas.microsoft.com/office/powerpoint/2010/main" val="2694065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AF7">
            <a:alpha val="5200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AB7586-1D7E-0779-52FB-CB731C1EC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69CBFD0B-607C-5534-998B-3ADF3F9FF9E1}"/>
              </a:ext>
            </a:extLst>
          </p:cNvPr>
          <p:cNvSpPr/>
          <p:nvPr/>
        </p:nvSpPr>
        <p:spPr>
          <a:xfrm>
            <a:off x="466536" y="427015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E4F9FEBE-5CF1-8D6A-E69B-AC2CC972B7A1}"/>
              </a:ext>
            </a:extLst>
          </p:cNvPr>
          <p:cNvSpPr/>
          <p:nvPr/>
        </p:nvSpPr>
        <p:spPr>
          <a:xfrm>
            <a:off x="3810066" y="427014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1252B7B4-CD68-6CD5-96BC-E6F5C42672A6}"/>
              </a:ext>
            </a:extLst>
          </p:cNvPr>
          <p:cNvSpPr/>
          <p:nvPr/>
        </p:nvSpPr>
        <p:spPr>
          <a:xfrm>
            <a:off x="465961" y="3545570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34DEBC28-284E-2CEA-073D-5618732EE9F5}"/>
              </a:ext>
            </a:extLst>
          </p:cNvPr>
          <p:cNvSpPr/>
          <p:nvPr/>
        </p:nvSpPr>
        <p:spPr>
          <a:xfrm>
            <a:off x="3807189" y="3545569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33202BB7-215F-B315-29A2-38319A4BD213}"/>
              </a:ext>
            </a:extLst>
          </p:cNvPr>
          <p:cNvSpPr/>
          <p:nvPr/>
        </p:nvSpPr>
        <p:spPr>
          <a:xfrm>
            <a:off x="465981" y="6690331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C1531756-BFA9-5468-1DEA-BF1D5C5832F9}"/>
              </a:ext>
            </a:extLst>
          </p:cNvPr>
          <p:cNvSpPr/>
          <p:nvPr/>
        </p:nvSpPr>
        <p:spPr>
          <a:xfrm>
            <a:off x="3807083" y="6690330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BA893F0-1ED6-711E-EC2D-03620F9AE9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883" y="1197353"/>
            <a:ext cx="2001721" cy="828675"/>
          </a:xfrm>
          <a:prstGeom prst="rect">
            <a:avLst/>
          </a:prstGeom>
        </p:spPr>
      </p:pic>
      <p:pic>
        <p:nvPicPr>
          <p:cNvPr id="12" name="Рисунок 11" descr="Изображение выглядит как графическая встав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740FB42-37D2-3CB7-780E-41E3DE5A07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036" y="778252"/>
            <a:ext cx="1324949" cy="16668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E8A75E9-5FC0-5286-C8EF-BDA63678F3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883" y="3911096"/>
            <a:ext cx="2001721" cy="1638300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рождественская елка, творческий подход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EDCB052-E0A0-3589-4CE9-C9DA995FF0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0442" y="3806321"/>
            <a:ext cx="934136" cy="1847850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банан, фрукт, еда, Планта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201C0F5-C548-A5A8-CC43-C3851892B7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5949" y="6983236"/>
            <a:ext cx="1515589" cy="1809750"/>
          </a:xfrm>
          <a:prstGeom prst="rect">
            <a:avLst/>
          </a:prstGeom>
        </p:spPr>
      </p:pic>
      <p:pic>
        <p:nvPicPr>
          <p:cNvPr id="16" name="Рисунок 15" descr="Изображение выглядит как овощи, перец, тыква, искусств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F6A44A9-CDDA-6A6A-BAE5-5B682EB976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13842" y="7120189"/>
            <a:ext cx="1887337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340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AF7">
            <a:alpha val="5200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077DA4-DEA3-0119-4712-8F75E4C96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1B787920-5C86-B9D9-E853-7B488FC6E134}"/>
              </a:ext>
            </a:extLst>
          </p:cNvPr>
          <p:cNvSpPr/>
          <p:nvPr/>
        </p:nvSpPr>
        <p:spPr>
          <a:xfrm>
            <a:off x="466536" y="427015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5B32A730-FE90-57F3-EE57-1B866DFC1512}"/>
              </a:ext>
            </a:extLst>
          </p:cNvPr>
          <p:cNvSpPr/>
          <p:nvPr/>
        </p:nvSpPr>
        <p:spPr>
          <a:xfrm>
            <a:off x="3810066" y="427014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F88DCCD6-D568-73D8-C0BE-F319E92F031D}"/>
              </a:ext>
            </a:extLst>
          </p:cNvPr>
          <p:cNvSpPr/>
          <p:nvPr/>
        </p:nvSpPr>
        <p:spPr>
          <a:xfrm>
            <a:off x="465961" y="3545570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A524FD50-2C75-38B2-EF82-75131368AD52}"/>
              </a:ext>
            </a:extLst>
          </p:cNvPr>
          <p:cNvSpPr/>
          <p:nvPr/>
        </p:nvSpPr>
        <p:spPr>
          <a:xfrm>
            <a:off x="3807189" y="3545569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6AE9ED20-3D5B-4659-C975-305E209734B4}"/>
              </a:ext>
            </a:extLst>
          </p:cNvPr>
          <p:cNvSpPr/>
          <p:nvPr/>
        </p:nvSpPr>
        <p:spPr>
          <a:xfrm>
            <a:off x="465981" y="6690331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CDCCA8D7-090F-A732-C348-38F5A65B9937}"/>
              </a:ext>
            </a:extLst>
          </p:cNvPr>
          <p:cNvSpPr/>
          <p:nvPr/>
        </p:nvSpPr>
        <p:spPr>
          <a:xfrm>
            <a:off x="3807083" y="6690330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Изображение выглядит как Графика, графическая вставка, искусств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08D22A8-EFA8-7C5F-5AD6-F2617001F4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462" y="693763"/>
            <a:ext cx="1870593" cy="186206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2211DD-E7A8-7DD2-CD86-3E0F25F541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6607" y="821091"/>
            <a:ext cx="1370289" cy="160740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6A55058-95F0-9B48-B285-47088169EA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7930" y="3919462"/>
            <a:ext cx="1239161" cy="17526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5CEE64B-F8A6-F715-A37E-8C4B4927E9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240" y="4082622"/>
            <a:ext cx="1649037" cy="160972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D0E94F2-DB6E-EC45-201C-2AAAF02BA7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386" y="7059436"/>
            <a:ext cx="1687165" cy="165735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7C67B10-2C2F-B7E7-E2E8-FA1C8EE0B2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65305" y="6965421"/>
            <a:ext cx="1410637" cy="184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398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AF7">
            <a:alpha val="5200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0FB1B0-5AD6-9CAB-26E0-95C912BD8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80F6B508-E394-25B1-5369-18F1035816ED}"/>
              </a:ext>
            </a:extLst>
          </p:cNvPr>
          <p:cNvSpPr/>
          <p:nvPr/>
        </p:nvSpPr>
        <p:spPr>
          <a:xfrm>
            <a:off x="466536" y="427015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A36BF9DC-5AFF-DBBD-6EEB-BF8AD8D7617B}"/>
              </a:ext>
            </a:extLst>
          </p:cNvPr>
          <p:cNvSpPr/>
          <p:nvPr/>
        </p:nvSpPr>
        <p:spPr>
          <a:xfrm>
            <a:off x="3810066" y="427014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02E5F165-B12F-CDB7-9588-536A578ED741}"/>
              </a:ext>
            </a:extLst>
          </p:cNvPr>
          <p:cNvSpPr/>
          <p:nvPr/>
        </p:nvSpPr>
        <p:spPr>
          <a:xfrm>
            <a:off x="465961" y="3545570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EA53B0DA-185D-E738-34E7-D7C9621089C6}"/>
              </a:ext>
            </a:extLst>
          </p:cNvPr>
          <p:cNvSpPr/>
          <p:nvPr/>
        </p:nvSpPr>
        <p:spPr>
          <a:xfrm>
            <a:off x="3807189" y="3545569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491901A7-68D2-1521-5144-C3E2C2EE9F09}"/>
              </a:ext>
            </a:extLst>
          </p:cNvPr>
          <p:cNvSpPr/>
          <p:nvPr/>
        </p:nvSpPr>
        <p:spPr>
          <a:xfrm>
            <a:off x="465981" y="6690331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98A543F-6A8E-0F39-5B16-7E9DB450B9C5}"/>
              </a:ext>
            </a:extLst>
          </p:cNvPr>
          <p:cNvSpPr/>
          <p:nvPr/>
        </p:nvSpPr>
        <p:spPr>
          <a:xfrm>
            <a:off x="3807083" y="6690330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Изображение выглядит как белый, зарисовка, искусство, черно-белый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6FA9B38-9AEA-0F4E-BE61-F07A98D012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63" y="3801584"/>
            <a:ext cx="1093761" cy="1857325"/>
          </a:xfrm>
          <a:prstGeom prst="rect">
            <a:avLst/>
          </a:prstGeom>
        </p:spPr>
      </p:pic>
      <p:pic>
        <p:nvPicPr>
          <p:cNvPr id="5" name="Рисунок 4" descr="Изображение выглядит как аксессуар, зрелище, очки, защитные очки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2353FD9-C520-79D1-B865-5E53014632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562" y="7227459"/>
            <a:ext cx="1646364" cy="1321304"/>
          </a:xfrm>
          <a:prstGeom prst="rect">
            <a:avLst/>
          </a:prstGeom>
        </p:spPr>
      </p:pic>
      <p:pic>
        <p:nvPicPr>
          <p:cNvPr id="7" name="Рисунок 6" descr="Изображение выглядит как круг, овальный, зерка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CF8303B-6CF3-98FC-094F-1332C7E254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6058" y="730653"/>
            <a:ext cx="1162905" cy="1866900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бутылка, Банка Мейсона, крышка, Контейнеры для хранения продуктов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24533B2-8910-8178-C5C9-4C4AF8B8BC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1921" y="3905276"/>
            <a:ext cx="978065" cy="1663045"/>
          </a:xfrm>
          <a:prstGeom prst="rect">
            <a:avLst/>
          </a:prstGeom>
        </p:spPr>
      </p:pic>
      <p:pic>
        <p:nvPicPr>
          <p:cNvPr id="12" name="Рисунок 11" descr="Изображение выглядит как ваза, контейнер, стек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4EC1086-C0C2-71DE-A985-04A2F7C70D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5653" y="854478"/>
            <a:ext cx="1096181" cy="1619250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Симметрия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34AB67F-CEA6-2D05-313C-3D9A6AA14D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16485" y="7039278"/>
            <a:ext cx="1455826" cy="167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186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AF7">
            <a:alpha val="5200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BD79E9-CA2F-784E-FC74-8AC4170D2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23C76582-E16C-27A2-374F-07CB635B4321}"/>
              </a:ext>
            </a:extLst>
          </p:cNvPr>
          <p:cNvSpPr/>
          <p:nvPr/>
        </p:nvSpPr>
        <p:spPr>
          <a:xfrm>
            <a:off x="466536" y="427015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8BDFB541-68F1-D4D9-4260-02D0FA864590}"/>
              </a:ext>
            </a:extLst>
          </p:cNvPr>
          <p:cNvSpPr/>
          <p:nvPr/>
        </p:nvSpPr>
        <p:spPr>
          <a:xfrm>
            <a:off x="3810066" y="427014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F9BEB52-E0FC-1BB1-D0BD-87B207EC9BB3}"/>
              </a:ext>
            </a:extLst>
          </p:cNvPr>
          <p:cNvSpPr/>
          <p:nvPr/>
        </p:nvSpPr>
        <p:spPr>
          <a:xfrm>
            <a:off x="465961" y="3545570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A34B600A-A494-2B06-C7BE-9C2BF593BB13}"/>
              </a:ext>
            </a:extLst>
          </p:cNvPr>
          <p:cNvSpPr/>
          <p:nvPr/>
        </p:nvSpPr>
        <p:spPr>
          <a:xfrm>
            <a:off x="3807189" y="3545569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8EC22AFC-1421-B413-A3FA-EED5732E77BF}"/>
              </a:ext>
            </a:extLst>
          </p:cNvPr>
          <p:cNvSpPr/>
          <p:nvPr/>
        </p:nvSpPr>
        <p:spPr>
          <a:xfrm>
            <a:off x="465981" y="6690331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0639FA2B-2E05-4EA2-1727-732F580A1B19}"/>
              </a:ext>
            </a:extLst>
          </p:cNvPr>
          <p:cNvSpPr/>
          <p:nvPr/>
        </p:nvSpPr>
        <p:spPr>
          <a:xfrm>
            <a:off x="3807083" y="6690330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Изображение выглядит как ваза, сосуд, мерный стакан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6B53E7F-CF6D-2CC0-50E1-E7834AE6A7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420000">
            <a:off x="1007157" y="3869434"/>
            <a:ext cx="1305785" cy="1737028"/>
          </a:xfrm>
          <a:prstGeom prst="rect">
            <a:avLst/>
          </a:prstGeom>
        </p:spPr>
      </p:pic>
      <p:pic>
        <p:nvPicPr>
          <p:cNvPr id="5" name="Рисунок 4" descr="Изображение выглядит как круг, увеличительное стекло, зерка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50F60B0-2E8A-5306-9AAA-CDFC77FCAA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6440" y="921128"/>
            <a:ext cx="1382141" cy="1381125"/>
          </a:xfrm>
          <a:prstGeom prst="rect">
            <a:avLst/>
          </a:prstGeom>
        </p:spPr>
      </p:pic>
      <p:pic>
        <p:nvPicPr>
          <p:cNvPr id="7" name="Рисунок 6" descr="Изображение выглядит как бутылка, Пластиковая бутылка, бутылка с водой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998AB42-6410-C59B-F078-B24A3E6EF0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9368" y="3744510"/>
            <a:ext cx="723172" cy="1984577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аксессуар, мешок, искусств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376511D-1EE2-053B-6585-681592CF9E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8401" y="7049963"/>
            <a:ext cx="1318897" cy="166319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D4D2E2A-B0A1-A961-1A59-290859B9E4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4940" y="7050037"/>
            <a:ext cx="1554676" cy="1676149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рука, перчатки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B628F2CF-9471-8902-9412-B148D0F436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8289" y="697290"/>
            <a:ext cx="161090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316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AF7">
            <a:alpha val="5200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447823-3E5F-CC29-D68B-6746986B2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CA0A251F-B6E4-B1CB-3530-32E0836A73B7}"/>
              </a:ext>
            </a:extLst>
          </p:cNvPr>
          <p:cNvSpPr/>
          <p:nvPr/>
        </p:nvSpPr>
        <p:spPr>
          <a:xfrm>
            <a:off x="466536" y="427015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9971C258-FEEA-9350-1144-2025FCE2A573}"/>
              </a:ext>
            </a:extLst>
          </p:cNvPr>
          <p:cNvSpPr/>
          <p:nvPr/>
        </p:nvSpPr>
        <p:spPr>
          <a:xfrm>
            <a:off x="3810066" y="427014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72900391-0C2F-8585-A57F-0E33B74F9F0F}"/>
              </a:ext>
            </a:extLst>
          </p:cNvPr>
          <p:cNvSpPr/>
          <p:nvPr/>
        </p:nvSpPr>
        <p:spPr>
          <a:xfrm>
            <a:off x="465961" y="3545570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FB47C1FA-B07C-4D81-1835-D356E9D81597}"/>
              </a:ext>
            </a:extLst>
          </p:cNvPr>
          <p:cNvSpPr/>
          <p:nvPr/>
        </p:nvSpPr>
        <p:spPr>
          <a:xfrm>
            <a:off x="3807189" y="3545569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F8ABB784-DCE0-3FFE-5CB4-40E936504051}"/>
              </a:ext>
            </a:extLst>
          </p:cNvPr>
          <p:cNvSpPr/>
          <p:nvPr/>
        </p:nvSpPr>
        <p:spPr>
          <a:xfrm>
            <a:off x="465981" y="6690331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8422F767-20CB-EA65-369D-FD6D6F32B774}"/>
              </a:ext>
            </a:extLst>
          </p:cNvPr>
          <p:cNvSpPr/>
          <p:nvPr/>
        </p:nvSpPr>
        <p:spPr>
          <a:xfrm>
            <a:off x="3807083" y="6690330"/>
            <a:ext cx="2492783" cy="2388917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55B12F1-3F49-8498-61AA-8E9BB24986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587" y="4037441"/>
            <a:ext cx="1225847" cy="1385611"/>
          </a:xfrm>
          <a:prstGeom prst="rect">
            <a:avLst/>
          </a:prstGeom>
        </p:spPr>
      </p:pic>
      <p:pic>
        <p:nvPicPr>
          <p:cNvPr id="5" name="Рисунок 4" descr="Изображение выглядит как Пищевой краситель, Товары для праздников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D3A04A8-C079-8A41-D888-5A0E208963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870" y="3963584"/>
            <a:ext cx="1414167" cy="1546427"/>
          </a:xfrm>
          <a:prstGeom prst="rect">
            <a:avLst/>
          </a:prstGeom>
        </p:spPr>
      </p:pic>
      <p:pic>
        <p:nvPicPr>
          <p:cNvPr id="7" name="Рисунок 6" descr="Изображение выглядит как Цвет электр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F05FDC4C-6D4F-E67E-FC1B-219AC36379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379" y="931888"/>
            <a:ext cx="1753889" cy="1543050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ложка, посуда, Кухонная утварь, столовое серебр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1C31C53-CDCF-D603-CC9D-6617190C7F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846" y="7346396"/>
            <a:ext cx="1620441" cy="1162050"/>
          </a:xfrm>
          <a:prstGeom prst="rect">
            <a:avLst/>
          </a:prstGeom>
        </p:spPr>
      </p:pic>
      <p:pic>
        <p:nvPicPr>
          <p:cNvPr id="12" name="Рисунок 11" descr="Изображение выглядит как безалкогольный напито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B30F44B-CD79-5C90-84E7-8452358BA6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9195" y="655663"/>
            <a:ext cx="1110404" cy="1820334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апельсин, искусств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8037475-E33C-251F-880E-0D8F68C05C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38993" y="7079721"/>
            <a:ext cx="1610809" cy="15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2677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Лист A4 (210x297 мм)</PresentationFormat>
  <Paragraphs>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352</cp:revision>
  <dcterms:created xsi:type="dcterms:W3CDTF">2025-09-17T10:29:11Z</dcterms:created>
  <dcterms:modified xsi:type="dcterms:W3CDTF">2025-09-17T11:16:44Z</dcterms:modified>
</cp:coreProperties>
</file>